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5" r:id="rId3"/>
    <p:sldId id="258" r:id="rId4"/>
    <p:sldId id="266" r:id="rId5"/>
    <p:sldId id="257" r:id="rId6"/>
    <p:sldId id="259" r:id="rId7"/>
    <p:sldId id="260" r:id="rId8"/>
    <p:sldId id="261" r:id="rId9"/>
    <p:sldId id="262" r:id="rId10"/>
    <p:sldId id="263"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512" y="-90"/>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82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9DFC128-49F9-4206-8197-31CD3FD4D4EC}" type="datetimeFigureOut">
              <a:rPr lang="ar-EG" smtClean="0"/>
              <a:t>22/07/1441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7861AED-95AA-4256-8CFC-E50908A04B6C}" type="slidenum">
              <a:rPr lang="ar-EG" smtClean="0"/>
              <a:t>‹#›</a:t>
            </a:fld>
            <a:endParaRPr lang="ar-EG"/>
          </a:p>
        </p:txBody>
      </p:sp>
    </p:spTree>
    <p:extLst>
      <p:ext uri="{BB962C8B-B14F-4D97-AF65-F5344CB8AC3E}">
        <p14:creationId xmlns:p14="http://schemas.microsoft.com/office/powerpoint/2010/main" val="258385016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a:p>
        </p:txBody>
      </p:sp>
      <p:sp>
        <p:nvSpPr>
          <p:cNvPr id="4" name="Slide Number Placeholder 3"/>
          <p:cNvSpPr>
            <a:spLocks noGrp="1"/>
          </p:cNvSpPr>
          <p:nvPr>
            <p:ph type="sldNum" sz="quarter" idx="10"/>
          </p:nvPr>
        </p:nvSpPr>
        <p:spPr/>
        <p:txBody>
          <a:bodyPr/>
          <a:lstStyle/>
          <a:p>
            <a:fld id="{07861AED-95AA-4256-8CFC-E50908A04B6C}" type="slidenum">
              <a:rPr lang="ar-EG" smtClean="0"/>
              <a:t>1</a:t>
            </a:fld>
            <a:endParaRPr lang="ar-EG"/>
          </a:p>
        </p:txBody>
      </p:sp>
    </p:spTree>
    <p:extLst>
      <p:ext uri="{BB962C8B-B14F-4D97-AF65-F5344CB8AC3E}">
        <p14:creationId xmlns:p14="http://schemas.microsoft.com/office/powerpoint/2010/main" val="675978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a:p>
        </p:txBody>
      </p:sp>
      <p:sp>
        <p:nvSpPr>
          <p:cNvPr id="4" name="Slide Number Placeholder 3"/>
          <p:cNvSpPr>
            <a:spLocks noGrp="1"/>
          </p:cNvSpPr>
          <p:nvPr>
            <p:ph type="sldNum" sz="quarter" idx="10"/>
          </p:nvPr>
        </p:nvSpPr>
        <p:spPr/>
        <p:txBody>
          <a:bodyPr/>
          <a:lstStyle/>
          <a:p>
            <a:fld id="{07861AED-95AA-4256-8CFC-E50908A04B6C}" type="slidenum">
              <a:rPr lang="ar-EG" smtClean="0"/>
              <a:t>3</a:t>
            </a:fld>
            <a:endParaRPr lang="ar-EG"/>
          </a:p>
        </p:txBody>
      </p:sp>
    </p:spTree>
    <p:extLst>
      <p:ext uri="{BB962C8B-B14F-4D97-AF65-F5344CB8AC3E}">
        <p14:creationId xmlns:p14="http://schemas.microsoft.com/office/powerpoint/2010/main" val="150772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00" y="990600"/>
            <a:ext cx="7162800" cy="44196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400" dirty="0" smtClean="0">
                <a:solidFill>
                  <a:srgbClr val="FF0000"/>
                </a:solidFill>
              </a:rPr>
              <a:t>الدرس العملى الخامس</a:t>
            </a:r>
            <a:endParaRPr lang="ar-EG" sz="4400" dirty="0">
              <a:solidFill>
                <a:srgbClr val="FF0000"/>
              </a:solidFill>
            </a:endParaRPr>
          </a:p>
        </p:txBody>
      </p:sp>
    </p:spTree>
    <p:extLst>
      <p:ext uri="{BB962C8B-B14F-4D97-AF65-F5344CB8AC3E}">
        <p14:creationId xmlns:p14="http://schemas.microsoft.com/office/powerpoint/2010/main" val="2583796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ar-SA" smtClean="0">
                <a:cs typeface="Andalus" pitchFamily="18" charset="-78"/>
              </a:rPr>
              <a:t>الثــغـور والنتــح</a:t>
            </a:r>
            <a:endParaRPr lang="en-US" smtClean="0">
              <a:cs typeface="Andalus" pitchFamily="18" charset="-78"/>
            </a:endParaRPr>
          </a:p>
        </p:txBody>
      </p:sp>
      <p:pic>
        <p:nvPicPr>
          <p:cNvPr id="19459" name="Picture 4" descr="الثغوروالنتح او البخر نت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844675"/>
            <a:ext cx="8207375" cy="44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96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ar-SA" smtClean="0">
                <a:cs typeface="Andalus" pitchFamily="18" charset="-78"/>
              </a:rPr>
              <a:t>الأغشــية الواقـيــة والنتـح</a:t>
            </a:r>
            <a:endParaRPr lang="en-US" smtClean="0">
              <a:cs typeface="Andalus" pitchFamily="18" charset="-78"/>
            </a:endParaRPr>
          </a:p>
        </p:txBody>
      </p:sp>
      <p:pic>
        <p:nvPicPr>
          <p:cNvPr id="20483" name="Picture 4" descr="الاغشيه الواقيه والنت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844675"/>
            <a:ext cx="7993062" cy="448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885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9144000" cy="6740307"/>
          </a:xfrm>
          <a:prstGeom prst="rect">
            <a:avLst/>
          </a:prstGeom>
        </p:spPr>
        <p:txBody>
          <a:bodyPr wrap="square">
            <a:spAutoFit/>
          </a:bodyPr>
          <a:lstStyle/>
          <a:p>
            <a:pPr algn="ctr" rtl="1"/>
            <a:r>
              <a:rPr lang="ar-SA" sz="2400" b="1" u="sng" dirty="0"/>
              <a:t>تجربه (9) تقدير قوة الامتصاص الاسموزيه بطريقة </a:t>
            </a:r>
            <a:r>
              <a:rPr lang="ar-SA" sz="2400" b="1" u="sng" dirty="0" smtClean="0"/>
              <a:t>الانحناء:ـ</a:t>
            </a:r>
            <a:endParaRPr lang="ar-EG" sz="2400" b="1" u="sng" dirty="0" smtClean="0"/>
          </a:p>
          <a:p>
            <a:pPr algn="r" rtl="1"/>
            <a:r>
              <a:rPr lang="ar-EG" sz="2400" b="1" u="sng" dirty="0" smtClean="0"/>
              <a:t>خطوات التجربة - المشاهدة ارجع </a:t>
            </a:r>
            <a:r>
              <a:rPr lang="ar-EG" sz="2400" b="1" u="sng" dirty="0"/>
              <a:t>الى المذكرة العملى</a:t>
            </a:r>
          </a:p>
          <a:p>
            <a:pPr algn="ctr" rtl="1"/>
            <a:r>
              <a:rPr lang="ar-SA" sz="2400" b="1" u="sng" dirty="0" smtClean="0"/>
              <a:t>المناقشه:ـ</a:t>
            </a:r>
            <a:r>
              <a:rPr lang="ar-SA" sz="2400" b="1" dirty="0" smtClean="0"/>
              <a:t>   </a:t>
            </a:r>
            <a:r>
              <a:rPr lang="ar-SA" sz="2400" b="1" dirty="0"/>
              <a:t>يرجع تقوس الاجزاء النباتيه بعد القطع مباشره الى زوال الشد الذي كان واقعا على البشره نتيجة انطلاق الضغط بين خلايا البشره والنخاع.</a:t>
            </a:r>
            <a:endParaRPr lang="en-US" sz="2400" dirty="0"/>
          </a:p>
          <a:p>
            <a:pPr algn="ctr" rtl="1"/>
            <a:r>
              <a:rPr lang="ar-SA" sz="2400" b="1" dirty="0"/>
              <a:t>وفي حالة المحاليل المخففه( محاليل ناقصة التركيز) يعزى ازدياد التقوس الى عدم تأثر خلايا البشره الخارجيه بالمحلول الخارجي لوجود الادمه غير المنفذه للماء  بينما تزداد خلايا النخاع امتلاء بالماء نتيجة دخول الماء من الخارج الى الفجوه العصاريه والتي تحتوي على محلول اكثر تركيزا من المحلول الخارجي ، لذا كان ازدياد التقوس ناحية البشره.</a:t>
            </a:r>
            <a:endParaRPr lang="en-US" sz="2400" dirty="0"/>
          </a:p>
          <a:p>
            <a:pPr algn="ctr" rtl="1"/>
            <a:r>
              <a:rPr lang="ar-SA" sz="2400" b="1" dirty="0"/>
              <a:t>وفي المحاليل المركزه ( زائدة التركيز)  يزداد التقوس نتيجة زيادة تركيز المحلول الخارجي عن قوة الامتصاص الاسموزيه . ومن ثم تفقد خلايا النخاع الماء فتضمر وتصغر في الحجم الامر الذي يؤدي الى انعكاس التقوس الى ناحيه  النخاع .</a:t>
            </a:r>
            <a:endParaRPr lang="en-US" sz="2400" dirty="0"/>
          </a:p>
          <a:p>
            <a:pPr algn="ctr" rtl="1"/>
            <a:r>
              <a:rPr lang="ar-SA" sz="2400" b="1" dirty="0"/>
              <a:t>ولكن في واقع الحال لم يحدث ذلك عند استخدامنا لمحلول زائد التركيز والسبب ان المحلول في الخارج مساوي لتركيز العصاره لخلايا النخاع في الداخل مما ادى الى عدم تغير وضع العنق .</a:t>
            </a:r>
            <a:endParaRPr lang="en-US" sz="2400" dirty="0"/>
          </a:p>
          <a:p>
            <a:pPr algn="ctr" rtl="1"/>
            <a:r>
              <a:rPr lang="ar-SA" sz="2400" b="1" dirty="0"/>
              <a:t>وفي حالة( المحاليل سوية التركيز) نلاحظ  عدم تغير التقوس ،لان  تركيز المحلول الخارجي مساويا لقوة الامتصاص الاسموزيه ، ومن ثم لا تكتسب ولاتفقد خلايا النخاع أي كميه من الماء فيظل حجمها ثابتا.</a:t>
            </a:r>
            <a:endParaRPr lang="en-US" sz="2400" dirty="0"/>
          </a:p>
          <a:p>
            <a:r>
              <a:rPr lang="ar-SA" sz="2400" b="1" dirty="0" smtClean="0"/>
              <a:t>.</a:t>
            </a:r>
            <a:endParaRPr lang="ar-EG" sz="2400" dirty="0"/>
          </a:p>
        </p:txBody>
      </p:sp>
    </p:spTree>
    <p:extLst>
      <p:ext uri="{BB962C8B-B14F-4D97-AF65-F5344CB8AC3E}">
        <p14:creationId xmlns:p14="http://schemas.microsoft.com/office/powerpoint/2010/main" val="1563792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ar-SA" smtClean="0">
                <a:cs typeface="Andalus" pitchFamily="18" charset="-78"/>
              </a:rPr>
              <a:t>الانــحـنــاء</a:t>
            </a:r>
            <a:endParaRPr lang="en-US" smtClean="0">
              <a:cs typeface="Andalus" pitchFamily="18" charset="-78"/>
            </a:endParaRPr>
          </a:p>
        </p:txBody>
      </p:sp>
      <p:pic>
        <p:nvPicPr>
          <p:cNvPr id="14339" name="Picture 4" descr="قوي الاسموزيه بالانحنا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844675"/>
            <a:ext cx="799306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233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533400"/>
            <a:ext cx="8686800" cy="3970318"/>
          </a:xfrm>
          <a:prstGeom prst="rect">
            <a:avLst/>
          </a:prstGeom>
        </p:spPr>
        <p:txBody>
          <a:bodyPr wrap="square">
            <a:spAutoFit/>
          </a:bodyPr>
          <a:lstStyle/>
          <a:p>
            <a:pPr algn="just" rtl="1"/>
            <a:r>
              <a:rPr lang="ar-EG" sz="2400" b="1" u="sng" dirty="0" smtClean="0"/>
              <a:t>تجربة </a:t>
            </a:r>
            <a:r>
              <a:rPr lang="ar-SA" sz="2800" b="1" u="sng" dirty="0" smtClean="0"/>
              <a:t>اثبات </a:t>
            </a:r>
            <a:r>
              <a:rPr lang="ar-SA" sz="2800" b="1" u="sng" dirty="0"/>
              <a:t>الخاصيه الاسموزيه بواسطة ازموسكوب </a:t>
            </a:r>
            <a:r>
              <a:rPr lang="ar-SA" sz="2800" b="1" u="sng" dirty="0" smtClean="0"/>
              <a:t>البطاطس:ـ</a:t>
            </a:r>
            <a:endParaRPr lang="ar-EG" sz="2800" b="1" u="sng" dirty="0" smtClean="0"/>
          </a:p>
          <a:p>
            <a:pPr algn="just" rtl="1"/>
            <a:r>
              <a:rPr lang="ar-EG" sz="2800" b="1" u="sng" dirty="0" smtClean="0"/>
              <a:t>خطوات التجربة والمشاهدة ارجع الى المذكرة العملى</a:t>
            </a:r>
            <a:endParaRPr lang="en-US" sz="2800" dirty="0"/>
          </a:p>
          <a:p>
            <a:pPr algn="just" rtl="1"/>
            <a:r>
              <a:rPr lang="ar-SA" sz="2800" b="1" dirty="0"/>
              <a:t> </a:t>
            </a:r>
            <a:r>
              <a:rPr lang="ar-SA" sz="2800" b="1" u="sng" dirty="0" smtClean="0"/>
              <a:t>المناقشه:ـ</a:t>
            </a:r>
            <a:r>
              <a:rPr lang="ar-SA" sz="2800" b="1" dirty="0" smtClean="0"/>
              <a:t> </a:t>
            </a:r>
            <a:r>
              <a:rPr lang="ar-SA" sz="2800" b="1" dirty="0"/>
              <a:t>يذوب ملح كلوريد الكالسيوم في العصاره الخلويه للخلايا المتمزقه في الفجوه مكونا محلولا مركزا ينتقل اليه الماء من الاخلايا المجاوره بالخاصيه الاسموزيه. ففي الحاله الاولى تعوض الخلايا الماء الذي فقدته من الماء الموجود في الخارج وبذلك تحتفظ الدرنه بامتلائها رغم انتقال الماء من خلاياها الى التجويف . اما الحاله الثانيه فترتخي الخلايا نتيجة فقدانها الماء وعدم وجود ما يعوضه في الطبق الخارجي مما يؤدي الى </a:t>
            </a:r>
            <a:r>
              <a:rPr lang="ar-SA" sz="2800" b="1" dirty="0" smtClean="0"/>
              <a:t>الضمور</a:t>
            </a:r>
            <a:endParaRPr lang="ar-EG" sz="2800" dirty="0"/>
          </a:p>
        </p:txBody>
      </p:sp>
    </p:spTree>
    <p:extLst>
      <p:ext uri="{BB962C8B-B14F-4D97-AF65-F5344CB8AC3E}">
        <p14:creationId xmlns:p14="http://schemas.microsoft.com/office/powerpoint/2010/main" val="348293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ar-SA" smtClean="0">
                <a:cs typeface="Andalus" pitchFamily="18" charset="-78"/>
              </a:rPr>
              <a:t>ازم</a:t>
            </a:r>
            <a:r>
              <a:rPr lang="ar-EG" smtClean="0">
                <a:cs typeface="Andalus" pitchFamily="18" charset="-78"/>
              </a:rPr>
              <a:t>و</a:t>
            </a:r>
            <a:r>
              <a:rPr lang="ar-SA" smtClean="0">
                <a:cs typeface="Andalus" pitchFamily="18" charset="-78"/>
              </a:rPr>
              <a:t>سـكـوب البطـاطـس</a:t>
            </a:r>
            <a:endParaRPr lang="en-US" smtClean="0">
              <a:cs typeface="Andalus" pitchFamily="18" charset="-78"/>
            </a:endParaRPr>
          </a:p>
        </p:txBody>
      </p:sp>
      <p:pic>
        <p:nvPicPr>
          <p:cNvPr id="13315" name="Picture 4" descr="ازموسكوب البطاط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916113"/>
            <a:ext cx="7993062"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588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ar-SA" smtClean="0">
                <a:cs typeface="Andalus" pitchFamily="18" charset="-78"/>
              </a:rPr>
              <a:t>الادمـــــاع</a:t>
            </a:r>
            <a:endParaRPr lang="en-US" smtClean="0">
              <a:cs typeface="Andalus" pitchFamily="18" charset="-78"/>
            </a:endParaRPr>
          </a:p>
        </p:txBody>
      </p:sp>
      <p:pic>
        <p:nvPicPr>
          <p:cNvPr id="15363" name="Picture 4" descr="الادما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916113"/>
            <a:ext cx="7775575"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650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ar-SA" smtClean="0">
                <a:cs typeface="Andalus" pitchFamily="18" charset="-78"/>
              </a:rPr>
              <a:t>الضـــغـــط الـجـــذرى</a:t>
            </a:r>
            <a:endParaRPr lang="en-US" smtClean="0">
              <a:cs typeface="Andalus" pitchFamily="18" charset="-78"/>
            </a:endParaRPr>
          </a:p>
        </p:txBody>
      </p:sp>
      <p:pic>
        <p:nvPicPr>
          <p:cNvPr id="16387" name="Picture 4" descr="الضغط الجذ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916113"/>
            <a:ext cx="79121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474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ar-SA" smtClean="0">
                <a:cs typeface="Andalus" pitchFamily="18" charset="-78"/>
              </a:rPr>
              <a:t>مسار الماء عبر النبات</a:t>
            </a:r>
            <a:endParaRPr lang="en-US" smtClean="0">
              <a:cs typeface="Andalus" pitchFamily="18" charset="-78"/>
            </a:endParaRPr>
          </a:p>
        </p:txBody>
      </p:sp>
      <p:pic>
        <p:nvPicPr>
          <p:cNvPr id="17411" name="Picture 4" descr="مسار الماء عبر النبات(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73238"/>
            <a:ext cx="7848600"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8833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042988" y="333375"/>
            <a:ext cx="7772400" cy="1462088"/>
          </a:xfrm>
        </p:spPr>
        <p:txBody>
          <a:bodyPr/>
          <a:lstStyle/>
          <a:p>
            <a:pPr eaLnBrk="1" hangingPunct="1">
              <a:defRPr/>
            </a:pPr>
            <a:r>
              <a:rPr lang="ar-SA" smtClean="0">
                <a:cs typeface="Andalus" pitchFamily="18" charset="-78"/>
              </a:rPr>
              <a:t>قياس فقد النبات للماء بالطريقة الوزنية  </a:t>
            </a:r>
            <a:endParaRPr lang="en-US" smtClean="0">
              <a:cs typeface="Andalus" pitchFamily="18" charset="-78"/>
            </a:endParaRPr>
          </a:p>
        </p:txBody>
      </p:sp>
      <p:pic>
        <p:nvPicPr>
          <p:cNvPr id="18435" name="Picture 4" descr="تقدير النتح بالطريقه الوزني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916113"/>
            <a:ext cx="7775575"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87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248</Words>
  <Application>Microsoft Office PowerPoint</Application>
  <PresentationFormat>On-screen Show (4:3)</PresentationFormat>
  <Paragraphs>22</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الانــحـنــاء</vt:lpstr>
      <vt:lpstr>PowerPoint Presentation</vt:lpstr>
      <vt:lpstr>ازموسـكـوب البطـاطـس</vt:lpstr>
      <vt:lpstr>الادمـــــاع</vt:lpstr>
      <vt:lpstr>الضـــغـــط الـجـــذرى</vt:lpstr>
      <vt:lpstr>مسار الماء عبر النبات</vt:lpstr>
      <vt:lpstr>قياس فقد النبات للماء بالطريقة الوزنية  </vt:lpstr>
      <vt:lpstr>الثــغـور والنتــح</vt:lpstr>
      <vt:lpstr>الأغشــية الواقـيــة والنتـح</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reda</dc:creator>
  <cp:lastModifiedBy>reda</cp:lastModifiedBy>
  <cp:revision>2</cp:revision>
  <dcterms:created xsi:type="dcterms:W3CDTF">2006-08-16T00:00:00Z</dcterms:created>
  <dcterms:modified xsi:type="dcterms:W3CDTF">2020-03-16T04:22:58Z</dcterms:modified>
</cp:coreProperties>
</file>